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62" r:id="rId5"/>
    <p:sldId id="259" r:id="rId6"/>
    <p:sldId id="260" r:id="rId7"/>
    <p:sldId id="263" r:id="rId8"/>
    <p:sldId id="264" r:id="rId9"/>
    <p:sldId id="265" r:id="rId10"/>
    <p:sldId id="266" r:id="rId11"/>
  </p:sldIdLst>
  <p:sldSz cx="9144000" cy="5143500" type="screen16x9"/>
  <p:notesSz cx="6858000" cy="9144000"/>
  <p:embeddedFontLst>
    <p:embeddedFont>
      <p:font typeface="Comfortaa" panose="020B0604020202020204" charset="0"/>
      <p:regular r:id="rId13"/>
      <p:bold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72FB2E-BCB8-4184-B437-28F93F24A961}" v="3" dt="2026-02-11T02:19:20.6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88" y="2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ayana Hazarika" userId="15ea512634896580" providerId="LiveId" clId="{006A2D46-9EE9-4B55-81A6-46229883BE81}"/>
    <pc:docChg chg="modSld sldOrd">
      <pc:chgData name="Sunayana Hazarika" userId="15ea512634896580" providerId="LiveId" clId="{006A2D46-9EE9-4B55-81A6-46229883BE81}" dt="2026-02-11T18:57:35.279" v="12"/>
      <pc:docMkLst>
        <pc:docMk/>
      </pc:docMkLst>
      <pc:sldChg chg="addSp modSp mod ord modNotes">
        <pc:chgData name="Sunayana Hazarika" userId="15ea512634896580" providerId="LiveId" clId="{006A2D46-9EE9-4B55-81A6-46229883BE81}" dt="2026-02-11T02:31:27.373" v="8"/>
        <pc:sldMkLst>
          <pc:docMk/>
          <pc:sldMk cId="0" sldId="257"/>
        </pc:sldMkLst>
        <pc:spChg chg="add">
          <ac:chgData name="Sunayana Hazarika" userId="15ea512634896580" providerId="LiveId" clId="{006A2D46-9EE9-4B55-81A6-46229883BE81}" dt="2026-02-11T02:19:17.634" v="0"/>
          <ac:spMkLst>
            <pc:docMk/>
            <pc:sldMk cId="0" sldId="257"/>
            <ac:spMk id="2" creationId="{926B81EA-D38E-4E6A-2E3A-35C8D4969130}"/>
          </ac:spMkLst>
        </pc:spChg>
        <pc:picChg chg="add mod">
          <ac:chgData name="Sunayana Hazarika" userId="15ea512634896580" providerId="LiveId" clId="{006A2D46-9EE9-4B55-81A6-46229883BE81}" dt="2026-02-11T02:19:30.771" v="6" actId="1076"/>
          <ac:picMkLst>
            <pc:docMk/>
            <pc:sldMk cId="0" sldId="257"/>
            <ac:picMk id="3" creationId="{2E887EE1-A05C-4B5A-605E-AF5CF8BEEDE3}"/>
          </ac:picMkLst>
        </pc:picChg>
      </pc:sldChg>
      <pc:sldChg chg="ord">
        <pc:chgData name="Sunayana Hazarika" userId="15ea512634896580" providerId="LiveId" clId="{006A2D46-9EE9-4B55-81A6-46229883BE81}" dt="2026-02-11T18:57:35.279" v="12"/>
        <pc:sldMkLst>
          <pc:docMk/>
          <pc:sldMk cId="0" sldId="258"/>
        </pc:sldMkLst>
      </pc:sldChg>
      <pc:sldChg chg="ord">
        <pc:chgData name="Sunayana Hazarika" userId="15ea512634896580" providerId="LiveId" clId="{006A2D46-9EE9-4B55-81A6-46229883BE81}" dt="2026-02-11T18:57:33.106" v="10"/>
        <pc:sldMkLst>
          <pc:docMk/>
          <pc:sldMk cId="0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c6df8a90a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c6df8a90a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c690cdd87c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c690cdd87c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c722a97a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c722a97a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bc9847fc0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bc9847fc0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c722a97a1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c722a97a1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c690cdd87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c690cdd87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c690cdd87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c690cdd87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c690cdd87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c690cdd87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c690cdd87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c690cdd87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c690cdd87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c690cdd87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334650" y="539150"/>
            <a:ext cx="5809200" cy="39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Comfortaa"/>
                <a:ea typeface="Comfortaa"/>
                <a:cs typeface="Comfortaa"/>
                <a:sym typeface="Comfortaa"/>
              </a:rPr>
              <a:t>AI Native Software Engineering </a:t>
            </a:r>
            <a:endParaRPr sz="42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Comfortaa"/>
                <a:ea typeface="Comfortaa"/>
                <a:cs typeface="Comfortaa"/>
                <a:sym typeface="Comfortaa"/>
              </a:rPr>
              <a:t>(AINSE)- </a:t>
            </a:r>
            <a:r>
              <a:rPr lang="en" sz="2977" b="1">
                <a:latin typeface="Comfortaa"/>
                <a:ea typeface="Comfortaa"/>
                <a:cs typeface="Comfortaa"/>
                <a:sym typeface="Comfortaa"/>
              </a:rPr>
              <a:t>What changes when AI Starts Developing Softwares?</a:t>
            </a:r>
            <a:r>
              <a:rPr lang="en" sz="2977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2977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5" name="Google Shape;55;p13" descr="preencoded.png"/>
          <p:cNvPicPr preferRelativeResize="0"/>
          <p:nvPr/>
        </p:nvPicPr>
        <p:blipFill rotWithShape="1">
          <a:blip r:embed="rId3">
            <a:alphaModFix/>
          </a:blip>
          <a:srcRect r="7398"/>
          <a:stretch/>
        </p:blipFill>
        <p:spPr>
          <a:xfrm flipH="1">
            <a:off x="-1" y="0"/>
            <a:ext cx="33346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232325" y="4478450"/>
            <a:ext cx="4795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Presented by: Sahil Dua, Sunayana Hazarika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52605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Thank You!</a:t>
            </a:r>
            <a:endParaRPr sz="4400"/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125" y="0"/>
            <a:ext cx="3571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449176" y="434000"/>
            <a:ext cx="7940100" cy="12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AINSE?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546225" y="3846850"/>
            <a:ext cx="7940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 the QR Code for the executive brief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887EE1-A05C-4B5A-605E-AF5CF8BEE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503" y="1598064"/>
            <a:ext cx="2248786" cy="22487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AI in Development?</a:t>
            </a:r>
            <a:endParaRPr sz="2400"/>
          </a:p>
        </p:txBody>
      </p:sp>
      <p:pic>
        <p:nvPicPr>
          <p:cNvPr id="68" name="Google Shape;68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4998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311700" y="864638"/>
            <a:ext cx="524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entering an era where software writes software.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25" y="1940575"/>
            <a:ext cx="4379773" cy="291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7871" y="1321450"/>
            <a:ext cx="3032831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" b="1" dirty="0"/>
              <a:t>The</a:t>
            </a:r>
            <a:r>
              <a:rPr lang="en" dirty="0"/>
              <a:t> </a:t>
            </a:r>
            <a:r>
              <a:rPr lang="en" b="1" dirty="0"/>
              <a:t>Business Problem</a:t>
            </a:r>
            <a:endParaRPr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19F26C06-00AD-8BCA-3BF3-372F57E66D6B}"/>
              </a:ext>
            </a:extLst>
          </p:cNvPr>
          <p:cNvSpPr/>
          <p:nvPr/>
        </p:nvSpPr>
        <p:spPr>
          <a:xfrm>
            <a:off x="457200" y="1188720"/>
            <a:ext cx="3834811" cy="1645920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/>
            </a:solidFill>
            <a:prstDash val="solid"/>
          </a:ln>
        </p:spPr>
        <p:txBody>
          <a:bodyPr/>
          <a:lstStyle/>
          <a:p>
            <a:pPr>
              <a:buClrTx/>
              <a:buFontTx/>
              <a:buNone/>
            </a:pP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Pressure: </a:t>
            </a:r>
          </a:p>
          <a:p>
            <a:pPr>
              <a:buClrTx/>
              <a:buFontTx/>
              <a:buNone/>
            </a:pPr>
            <a:endParaRPr lang="en-US" sz="2000" b="1" kern="1200" dirty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  <a:p>
            <a:pPr>
              <a:buClrTx/>
              <a:buFontTx/>
              <a:buNone/>
            </a:pPr>
            <a:r>
              <a:rPr lang="en-US" sz="12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Release faster with fewer engineers</a:t>
            </a:r>
          </a:p>
          <a:p>
            <a:pPr>
              <a:buClrTx/>
              <a:buFontTx/>
              <a:buNone/>
            </a:pPr>
            <a:endParaRPr lang="en-US" sz="1200" kern="1200" dirty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  <a:p>
            <a:pPr>
              <a:buClrTx/>
              <a:buFontTx/>
              <a:buNone/>
            </a:pPr>
            <a:r>
              <a:rPr lang="en-US" sz="12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Industry reality: 79% report software release missing timelines (Forrester 2024)</a:t>
            </a: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984ED4AC-0B41-F751-9F0C-4979C88A9643}"/>
              </a:ext>
            </a:extLst>
          </p:cNvPr>
          <p:cNvSpPr/>
          <p:nvPr/>
        </p:nvSpPr>
        <p:spPr>
          <a:xfrm>
            <a:off x="4495799" y="1188720"/>
            <a:ext cx="4114800" cy="1645920"/>
          </a:xfrm>
          <a:prstGeom prst="rect">
            <a:avLst/>
          </a:prstGeom>
          <a:solidFill>
            <a:schemeClr val="tx1"/>
          </a:solidFill>
          <a:ln w="25400">
            <a:solidFill>
              <a:schemeClr val="bg2"/>
            </a:solidFill>
            <a:prstDash val="solid"/>
          </a:ln>
        </p:spPr>
        <p:txBody>
          <a:bodyPr/>
          <a:lstStyle/>
          <a:p>
            <a:pPr>
              <a:buClrTx/>
              <a:buFontTx/>
              <a:buNone/>
            </a:pP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Reality: </a:t>
            </a:r>
          </a:p>
          <a:p>
            <a:pPr>
              <a:buClrTx/>
              <a:buFontTx/>
              <a:buNone/>
            </a:pPr>
            <a:endParaRPr lang="en-US" sz="16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buClrTx/>
              <a:buFontTx/>
              <a:buNone/>
            </a:pPr>
            <a:r>
              <a:rPr lang="en-US" sz="12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Speed gains offset by rework, defects, and security risk</a:t>
            </a:r>
          </a:p>
          <a:p>
            <a:pPr>
              <a:buClrTx/>
              <a:buFontTx/>
              <a:buNone/>
            </a:pPr>
            <a:endParaRPr lang="en-US" sz="1200" kern="1200" dirty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  <a:p>
            <a:pPr>
              <a:buClrTx/>
              <a:buFontTx/>
              <a:buNone/>
            </a:pPr>
            <a:r>
              <a:rPr lang="en-US" sz="12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GenAI copilots increase output, but code duplication and maintainability rise risk (McKinsey research</a:t>
            </a:r>
            <a:r>
              <a: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F2575-2EBC-FBC5-28AA-17DC47AE955F}"/>
              </a:ext>
            </a:extLst>
          </p:cNvPr>
          <p:cNvSpPr txBox="1"/>
          <p:nvPr/>
        </p:nvSpPr>
        <p:spPr>
          <a:xfrm>
            <a:off x="398721" y="2920746"/>
            <a:ext cx="640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</a:rPr>
              <a:t>The Real Risk Isn’t Bad Code - It’s Ungoverned Decisions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</a:rPr>
              <a:t>When GenAI shifts from suggesting to deciding: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79A5E-4024-DD7B-E02C-0BA09FC4FCD8}"/>
              </a:ext>
            </a:extLst>
          </p:cNvPr>
          <p:cNvSpPr txBox="1"/>
          <p:nvPr/>
        </p:nvSpPr>
        <p:spPr>
          <a:xfrm>
            <a:off x="311700" y="3590361"/>
            <a:ext cx="66825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3159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US" sz="1200" b="1" dirty="0">
                <a:solidFill>
                  <a:schemeClr val="dk1"/>
                </a:solidFill>
              </a:rPr>
              <a:t>Control shifts</a:t>
            </a:r>
            <a:br>
              <a:rPr lang="en-US" sz="1200" b="1" dirty="0">
                <a:solidFill>
                  <a:schemeClr val="dk1"/>
                </a:solidFill>
              </a:rPr>
            </a:br>
            <a:r>
              <a:rPr lang="en-US" sz="1200" dirty="0">
                <a:solidFill>
                  <a:schemeClr val="dk1"/>
                </a:solidFill>
              </a:rPr>
              <a:t> From human approvals → policy + automation</a:t>
            </a:r>
            <a:br>
              <a:rPr lang="en-US" sz="1200" dirty="0">
                <a:solidFill>
                  <a:schemeClr val="dk1"/>
                </a:solidFill>
              </a:rPr>
            </a:br>
            <a:endParaRPr lang="en-US" sz="1200" dirty="0">
              <a:solidFill>
                <a:schemeClr val="dk1"/>
              </a:solidFill>
            </a:endParaRPr>
          </a:p>
          <a:p>
            <a:pPr marL="457200" lvl="0" indent="-3131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US" sz="1200" b="1" dirty="0">
                <a:solidFill>
                  <a:schemeClr val="dk1"/>
                </a:solidFill>
              </a:rPr>
              <a:t>Accountability blurs</a:t>
            </a:r>
            <a:br>
              <a:rPr lang="en-US" sz="1200" b="1" dirty="0">
                <a:solidFill>
                  <a:schemeClr val="dk1"/>
                </a:solidFill>
              </a:rPr>
            </a:br>
            <a:r>
              <a:rPr lang="en-US" sz="1200" dirty="0">
                <a:solidFill>
                  <a:schemeClr val="dk1"/>
                </a:solidFill>
              </a:rPr>
              <a:t> Who owns an AI-made decision?</a:t>
            </a:r>
            <a:br>
              <a:rPr lang="en-US" sz="1200" dirty="0">
                <a:solidFill>
                  <a:schemeClr val="dk1"/>
                </a:solidFill>
              </a:rPr>
            </a:br>
            <a:endParaRPr lang="en-US" sz="1200" dirty="0">
              <a:solidFill>
                <a:schemeClr val="dk1"/>
              </a:solidFill>
            </a:endParaRPr>
          </a:p>
          <a:p>
            <a:pPr marL="457200" lvl="0" indent="-3131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US" sz="1200" b="1" dirty="0">
                <a:solidFill>
                  <a:schemeClr val="dk1"/>
                </a:solidFill>
              </a:rPr>
              <a:t>Errors compound</a:t>
            </a:r>
            <a:br>
              <a:rPr lang="en-US" sz="1200" b="1" dirty="0">
                <a:solidFill>
                  <a:schemeClr val="dk1"/>
                </a:solidFill>
              </a:rPr>
            </a:br>
            <a:r>
              <a:rPr lang="en-US" sz="1200" dirty="0">
                <a:solidFill>
                  <a:schemeClr val="dk1"/>
                </a:solidFill>
              </a:rPr>
              <a:t> One agent’s output feeds another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AI Applications Across Development</a:t>
            </a:r>
            <a:endParaRPr sz="2400"/>
          </a:p>
        </p:txBody>
      </p:sp>
      <p:sp>
        <p:nvSpPr>
          <p:cNvPr id="77" name="Google Shape;77;p16"/>
          <p:cNvSpPr/>
          <p:nvPr/>
        </p:nvSpPr>
        <p:spPr>
          <a:xfrm>
            <a:off x="1173057" y="1505938"/>
            <a:ext cx="17529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ontserrat"/>
              <a:buNone/>
            </a:pPr>
            <a:r>
              <a:rPr lang="en" sz="1400" b="1" i="0" u="none" strike="noStrike" cap="none">
                <a:solidFill>
                  <a:schemeClr val="dk1"/>
                </a:solidFill>
              </a:rPr>
              <a:t>Code Generation</a:t>
            </a:r>
            <a:endParaRPr sz="14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1173057" y="1817584"/>
            <a:ext cx="3357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Source Sans 3"/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Autocompletion and synthesis from natural language descriptions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5301549" y="1505938"/>
            <a:ext cx="17529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ontserrat"/>
              <a:buNone/>
            </a:pPr>
            <a:r>
              <a:rPr lang="en" sz="1400" b="1" i="0" u="none" strike="noStrike" cap="none">
                <a:solidFill>
                  <a:schemeClr val="dk1"/>
                </a:solidFill>
              </a:rPr>
              <a:t>Bug Detection</a:t>
            </a:r>
            <a:endParaRPr sz="14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5301549" y="1817584"/>
            <a:ext cx="3357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Source Sans 3"/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Automated analysis and real-time correction suggestions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1173064" y="2588800"/>
            <a:ext cx="22923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ontserrat"/>
              <a:buNone/>
            </a:pPr>
            <a:r>
              <a:rPr lang="en" sz="1400" b="1" i="0" u="none" strike="noStrike" cap="none">
                <a:solidFill>
                  <a:schemeClr val="dk1"/>
                </a:solidFill>
              </a:rPr>
              <a:t>Testing Automation</a:t>
            </a:r>
            <a:endParaRPr sz="14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1173057" y="2900458"/>
            <a:ext cx="33573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Source Sans 3"/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Intelligent test case generation and optimization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1173057" y="3440357"/>
            <a:ext cx="17529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ontserrat"/>
              <a:buNone/>
            </a:pPr>
            <a:r>
              <a:rPr lang="en" sz="1400" b="1" i="0" u="none" strike="noStrike" cap="none">
                <a:solidFill>
                  <a:schemeClr val="dk1"/>
                </a:solidFill>
              </a:rPr>
              <a:t>Documentation</a:t>
            </a:r>
            <a:endParaRPr sz="14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1173057" y="3752003"/>
            <a:ext cx="33573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Source Sans 3"/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Auto-generated API guides and code explanations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5301535" y="2588800"/>
            <a:ext cx="22923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ontserrat"/>
              <a:buNone/>
            </a:pPr>
            <a:r>
              <a:rPr lang="en" sz="1400" b="1" i="0" u="none" strike="noStrike" cap="none">
                <a:solidFill>
                  <a:schemeClr val="dk1"/>
                </a:solidFill>
              </a:rPr>
              <a:t>Architecture Design</a:t>
            </a:r>
            <a:endParaRPr sz="14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5301549" y="2900453"/>
            <a:ext cx="33573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Source Sans 3"/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Optimal system designs based on requirements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5301536" y="3440350"/>
            <a:ext cx="22923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ontserrat"/>
              <a:buNone/>
            </a:pPr>
            <a:r>
              <a:rPr lang="en" sz="1400" b="1" i="0" u="none" strike="noStrike" cap="none">
                <a:solidFill>
                  <a:schemeClr val="dk1"/>
                </a:solidFill>
              </a:rPr>
              <a:t>Security Enhancement</a:t>
            </a:r>
            <a:endParaRPr sz="14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5301549" y="3752008"/>
            <a:ext cx="33573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Source Sans 3"/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Vulnerability identification and mitigation strategies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63" y="1604875"/>
            <a:ext cx="508826" cy="50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54" y="35462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534" y="1647196"/>
            <a:ext cx="508826" cy="50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6488" y="3587213"/>
            <a:ext cx="433874" cy="43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449" y="2613012"/>
            <a:ext cx="433874" cy="43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36488" y="2538050"/>
            <a:ext cx="508826" cy="50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49375" y="2702514"/>
            <a:ext cx="283062" cy="28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11700" y="3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AI Transforming the SDLC</a:t>
            </a:r>
            <a:endParaRPr sz="2400" dirty="0"/>
          </a:p>
        </p:txBody>
      </p:sp>
      <p:pic>
        <p:nvPicPr>
          <p:cNvPr id="101" name="Google Shape;101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956" y="1043101"/>
            <a:ext cx="637356" cy="76482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/>
          <p:nvPr/>
        </p:nvSpPr>
        <p:spPr>
          <a:xfrm>
            <a:off x="1636256" y="1163357"/>
            <a:ext cx="14484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100"/>
              <a:buFont typeface="Montserrat"/>
              <a:buNone/>
            </a:pPr>
            <a:r>
              <a:rPr lang="en" sz="1200" b="1" i="0" u="none" strike="noStrike" cap="none">
                <a:solidFill>
                  <a:schemeClr val="dk1"/>
                </a:solidFill>
              </a:rPr>
              <a:t>Requirements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1636256" y="1407583"/>
            <a:ext cx="72537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37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00"/>
              <a:buFont typeface="Source Sans 3"/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Natural language processing converts ideas to specifications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104" name="Google Shape;104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1956" y="1807929"/>
            <a:ext cx="637356" cy="76482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/>
          <p:nvPr/>
        </p:nvSpPr>
        <p:spPr>
          <a:xfrm>
            <a:off x="1636256" y="1928184"/>
            <a:ext cx="14484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100"/>
              <a:buFont typeface="Montserrat"/>
              <a:buNone/>
            </a:pPr>
            <a:r>
              <a:rPr lang="en" sz="1200" b="1" i="0" u="none" strike="noStrike" cap="none">
                <a:solidFill>
                  <a:schemeClr val="dk1"/>
                </a:solidFill>
              </a:rPr>
              <a:t>Design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1636256" y="2172411"/>
            <a:ext cx="72537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37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00"/>
              <a:buFont typeface="Source Sans 3"/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Architecture suggestions and UI mockups generated instantly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107" name="Google Shape;107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1956" y="2572756"/>
            <a:ext cx="637356" cy="76482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/>
          <p:nvPr/>
        </p:nvSpPr>
        <p:spPr>
          <a:xfrm>
            <a:off x="1636256" y="2693012"/>
            <a:ext cx="14484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100"/>
              <a:buFont typeface="Montserrat"/>
              <a:buNone/>
            </a:pPr>
            <a:r>
              <a:rPr lang="en" sz="1200" b="1" i="0" u="none" strike="noStrike" cap="none">
                <a:solidFill>
                  <a:schemeClr val="dk1"/>
                </a:solidFill>
              </a:rPr>
              <a:t>Development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1636256" y="2937239"/>
            <a:ext cx="72537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37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00"/>
              <a:buFont typeface="Source Sans 3"/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Code generation and real-time assistance accelerates coding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110" name="Google Shape;110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1956" y="3337584"/>
            <a:ext cx="637356" cy="76482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1636256" y="3457840"/>
            <a:ext cx="14484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100"/>
              <a:buFont typeface="Montserrat"/>
              <a:buNone/>
            </a:pPr>
            <a:r>
              <a:rPr lang="en" sz="1200" b="1" i="0" u="none" strike="noStrike" cap="none">
                <a:solidFill>
                  <a:schemeClr val="dk1"/>
                </a:solidFill>
              </a:rPr>
              <a:t>Testing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1636256" y="3702067"/>
            <a:ext cx="72537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37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00"/>
              <a:buFont typeface="Source Sans 3"/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Automated test generation improves coverage and quality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113" name="Google Shape;113;p1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1956" y="4102412"/>
            <a:ext cx="637356" cy="76482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>
            <a:off x="1636256" y="4222667"/>
            <a:ext cx="14484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100"/>
              <a:buFont typeface="Montserrat"/>
              <a:buNone/>
            </a:pPr>
            <a:r>
              <a:rPr lang="en" sz="1200" b="1" i="0" u="none" strike="noStrike" cap="none">
                <a:solidFill>
                  <a:schemeClr val="dk1"/>
                </a:solidFill>
              </a:rPr>
              <a:t>Deployment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1636256" y="4466894"/>
            <a:ext cx="72537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37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00"/>
              <a:buFont typeface="Source Sans 3"/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CI/CD optimization predicts failures and reduces downtime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Strategic Recommendation</a:t>
            </a:r>
            <a:endParaRPr sz="2400" dirty="0"/>
          </a:p>
        </p:txBody>
      </p:sp>
      <p:sp>
        <p:nvSpPr>
          <p:cNvPr id="133" name="Google Shape;133;p20"/>
          <p:cNvSpPr/>
          <p:nvPr/>
        </p:nvSpPr>
        <p:spPr>
          <a:xfrm>
            <a:off x="497675" y="1348150"/>
            <a:ext cx="7995600" cy="729900"/>
          </a:xfrm>
          <a:prstGeom prst="roundRect">
            <a:avLst>
              <a:gd name="adj" fmla="val 8858"/>
            </a:avLst>
          </a:prstGeom>
          <a:solidFill>
            <a:srgbClr val="111213"/>
          </a:solidFill>
          <a:ln w="22850" cap="flat" cmpd="sng">
            <a:solidFill>
              <a:srgbClr val="494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4" name="Google Shape;134;p20"/>
          <p:cNvSpPr/>
          <p:nvPr/>
        </p:nvSpPr>
        <p:spPr>
          <a:xfrm flipH="1">
            <a:off x="484634" y="1322356"/>
            <a:ext cx="119100" cy="774300"/>
          </a:xfrm>
          <a:prstGeom prst="roundRect">
            <a:avLst>
              <a:gd name="adj" fmla="val 3018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5" name="Google Shape;135;p20"/>
          <p:cNvSpPr/>
          <p:nvPr/>
        </p:nvSpPr>
        <p:spPr>
          <a:xfrm>
            <a:off x="669801" y="1477417"/>
            <a:ext cx="1306500" cy="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00"/>
              <a:buFont typeface="Montserrat"/>
              <a:buNone/>
            </a:pPr>
            <a:r>
              <a:rPr lang="en" sz="1200" b="1" i="0" u="none" strike="noStrike" cap="none">
                <a:solidFill>
                  <a:srgbClr val="E2E6E9"/>
                </a:solidFill>
              </a:rPr>
              <a:t>Bias Mitigation</a:t>
            </a:r>
            <a:endParaRPr sz="1200" i="0" u="none" strike="noStrike" cap="none"/>
          </a:p>
        </p:txBody>
      </p:sp>
      <p:sp>
        <p:nvSpPr>
          <p:cNvPr id="136" name="Google Shape;136;p20"/>
          <p:cNvSpPr/>
          <p:nvPr/>
        </p:nvSpPr>
        <p:spPr>
          <a:xfrm>
            <a:off x="669799" y="1728250"/>
            <a:ext cx="72099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00"/>
              <a:buFont typeface="Source Sans 3"/>
              <a:buNone/>
            </a:pPr>
            <a:r>
              <a:rPr lang="en" sz="1200" i="0" u="none" strike="noStrike" cap="none">
                <a:solidFill>
                  <a:srgbClr val="E2E6E9"/>
                </a:solidFill>
              </a:rPr>
              <a:t>Use diverse training data and conduct regular fairness audits to prevent discriminatory outcomes</a:t>
            </a:r>
            <a:endParaRPr sz="1200" i="0" u="none" strike="noStrike" cap="none"/>
          </a:p>
        </p:txBody>
      </p:sp>
      <p:sp>
        <p:nvSpPr>
          <p:cNvPr id="137" name="Google Shape;137;p20"/>
          <p:cNvSpPr/>
          <p:nvPr/>
        </p:nvSpPr>
        <p:spPr>
          <a:xfrm>
            <a:off x="497675" y="2160651"/>
            <a:ext cx="7995600" cy="729900"/>
          </a:xfrm>
          <a:prstGeom prst="roundRect">
            <a:avLst>
              <a:gd name="adj" fmla="val 10995"/>
            </a:avLst>
          </a:prstGeom>
          <a:solidFill>
            <a:srgbClr val="111213"/>
          </a:solidFill>
          <a:ln w="22850" cap="flat" cmpd="sng">
            <a:solidFill>
              <a:srgbClr val="494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8" name="Google Shape;138;p20"/>
          <p:cNvSpPr/>
          <p:nvPr/>
        </p:nvSpPr>
        <p:spPr>
          <a:xfrm>
            <a:off x="669801" y="2318447"/>
            <a:ext cx="1306500" cy="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00"/>
              <a:buFont typeface="Montserrat"/>
              <a:buNone/>
            </a:pPr>
            <a:r>
              <a:rPr lang="en" sz="1200" b="1" i="0" u="none" strike="noStrike" cap="none">
                <a:solidFill>
                  <a:srgbClr val="E2E6E9"/>
                </a:solidFill>
              </a:rPr>
              <a:t>Human Oversight</a:t>
            </a:r>
            <a:endParaRPr sz="1200" i="0" u="none" strike="noStrike" cap="none"/>
          </a:p>
        </p:txBody>
      </p:sp>
      <p:sp>
        <p:nvSpPr>
          <p:cNvPr id="139" name="Google Shape;139;p20"/>
          <p:cNvSpPr/>
          <p:nvPr/>
        </p:nvSpPr>
        <p:spPr>
          <a:xfrm>
            <a:off x="669799" y="2552025"/>
            <a:ext cx="7368600" cy="1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00"/>
              <a:buFont typeface="Source Sans 3"/>
              <a:buNone/>
            </a:pPr>
            <a:r>
              <a:rPr lang="en" sz="1200" i="0" u="none" strike="noStrike" cap="none" dirty="0">
                <a:solidFill>
                  <a:srgbClr val="E2E6E9"/>
                </a:solidFill>
              </a:rPr>
              <a:t>Maintain manual coding skills and conduct security reviews of AI-generated code</a:t>
            </a:r>
            <a:endParaRPr sz="1200" i="0" u="none" strike="noStrike" cap="none" dirty="0"/>
          </a:p>
        </p:txBody>
      </p:sp>
      <p:sp>
        <p:nvSpPr>
          <p:cNvPr id="140" name="Google Shape;140;p20"/>
          <p:cNvSpPr/>
          <p:nvPr/>
        </p:nvSpPr>
        <p:spPr>
          <a:xfrm>
            <a:off x="497675" y="2972025"/>
            <a:ext cx="7995600" cy="759000"/>
          </a:xfrm>
          <a:prstGeom prst="roundRect">
            <a:avLst>
              <a:gd name="adj" fmla="val 10995"/>
            </a:avLst>
          </a:prstGeom>
          <a:solidFill>
            <a:srgbClr val="111213"/>
          </a:solidFill>
          <a:ln w="22850" cap="flat" cmpd="sng">
            <a:solidFill>
              <a:srgbClr val="494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41" name="Google Shape;141;p20"/>
          <p:cNvSpPr/>
          <p:nvPr/>
        </p:nvSpPr>
        <p:spPr>
          <a:xfrm>
            <a:off x="669801" y="3129498"/>
            <a:ext cx="1306500" cy="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00"/>
              <a:buFont typeface="Montserrat"/>
              <a:buNone/>
            </a:pPr>
            <a:r>
              <a:rPr lang="en" sz="1200" b="1" i="0" u="none" strike="noStrike" cap="none" dirty="0">
                <a:solidFill>
                  <a:srgbClr val="E2E6E9"/>
                </a:solidFill>
              </a:rPr>
              <a:t>Transparency</a:t>
            </a:r>
            <a:endParaRPr sz="1200" i="0" u="none" strike="noStrike" cap="none" dirty="0"/>
          </a:p>
        </p:txBody>
      </p:sp>
      <p:sp>
        <p:nvSpPr>
          <p:cNvPr id="142" name="Google Shape;142;p20"/>
          <p:cNvSpPr/>
          <p:nvPr/>
        </p:nvSpPr>
        <p:spPr>
          <a:xfrm>
            <a:off x="669799" y="3353413"/>
            <a:ext cx="6892500" cy="1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00"/>
              <a:buFont typeface="Source Sans 3"/>
              <a:buNone/>
            </a:pPr>
            <a:r>
              <a:rPr lang="en" sz="1200" i="0" u="none" strike="noStrike" cap="none" dirty="0">
                <a:solidFill>
                  <a:srgbClr val="E2E6E9"/>
                </a:solidFill>
              </a:rPr>
              <a:t>Apply interpretable models and clear documentation protocols for accountability</a:t>
            </a:r>
            <a:endParaRPr sz="1200" i="0" u="none" strike="noStrike" cap="none" dirty="0"/>
          </a:p>
        </p:txBody>
      </p:sp>
      <p:sp>
        <p:nvSpPr>
          <p:cNvPr id="143" name="Google Shape;143;p20"/>
          <p:cNvSpPr/>
          <p:nvPr/>
        </p:nvSpPr>
        <p:spPr>
          <a:xfrm>
            <a:off x="497675" y="3814875"/>
            <a:ext cx="7995600" cy="729900"/>
          </a:xfrm>
          <a:prstGeom prst="roundRect">
            <a:avLst>
              <a:gd name="adj" fmla="val 10995"/>
            </a:avLst>
          </a:prstGeom>
          <a:solidFill>
            <a:srgbClr val="111213"/>
          </a:solidFill>
          <a:ln w="22850" cap="flat" cmpd="sng">
            <a:solidFill>
              <a:srgbClr val="494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44" name="Google Shape;144;p20"/>
          <p:cNvSpPr/>
          <p:nvPr/>
        </p:nvSpPr>
        <p:spPr>
          <a:xfrm>
            <a:off x="669798" y="3957998"/>
            <a:ext cx="3753600" cy="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00"/>
              <a:buFont typeface="Montserrat"/>
              <a:buNone/>
            </a:pPr>
            <a:r>
              <a:rPr lang="en" sz="1200" b="1" i="0" u="none" strike="noStrike" cap="none">
                <a:solidFill>
                  <a:srgbClr val="E2E6E9"/>
                </a:solidFill>
              </a:rPr>
              <a:t>Workforce Development</a:t>
            </a:r>
            <a:endParaRPr sz="1200" i="0" u="none" strike="noStrike" cap="none"/>
          </a:p>
        </p:txBody>
      </p:sp>
      <p:sp>
        <p:nvSpPr>
          <p:cNvPr id="145" name="Google Shape;145;p20"/>
          <p:cNvSpPr/>
          <p:nvPr/>
        </p:nvSpPr>
        <p:spPr>
          <a:xfrm>
            <a:off x="669800" y="4190624"/>
            <a:ext cx="6358500" cy="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900"/>
              <a:buFont typeface="Source Sans 3"/>
              <a:buNone/>
            </a:pPr>
            <a:r>
              <a:rPr lang="en" sz="1200" i="0" u="none" strike="noStrike" cap="none">
                <a:solidFill>
                  <a:srgbClr val="E2E6E9"/>
                </a:solidFill>
              </a:rPr>
              <a:t>Invest in reskilling programs to transition roles toward AI collaboration and oversight</a:t>
            </a:r>
            <a:endParaRPr sz="1200" i="0" u="none" strike="noStrike" cap="none"/>
          </a:p>
        </p:txBody>
      </p:sp>
      <p:sp>
        <p:nvSpPr>
          <p:cNvPr id="146" name="Google Shape;146;p20"/>
          <p:cNvSpPr/>
          <p:nvPr/>
        </p:nvSpPr>
        <p:spPr>
          <a:xfrm flipH="1">
            <a:off x="484634" y="2143956"/>
            <a:ext cx="119100" cy="774300"/>
          </a:xfrm>
          <a:prstGeom prst="roundRect">
            <a:avLst>
              <a:gd name="adj" fmla="val 3018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47" name="Google Shape;147;p20"/>
          <p:cNvSpPr/>
          <p:nvPr/>
        </p:nvSpPr>
        <p:spPr>
          <a:xfrm flipH="1">
            <a:off x="484630" y="2964346"/>
            <a:ext cx="119100" cy="774300"/>
          </a:xfrm>
          <a:prstGeom prst="roundRect">
            <a:avLst>
              <a:gd name="adj" fmla="val 3018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48" name="Google Shape;148;p20"/>
          <p:cNvSpPr/>
          <p:nvPr/>
        </p:nvSpPr>
        <p:spPr>
          <a:xfrm flipH="1">
            <a:off x="484630" y="3797386"/>
            <a:ext cx="119100" cy="774300"/>
          </a:xfrm>
          <a:prstGeom prst="roundRect">
            <a:avLst>
              <a:gd name="adj" fmla="val 3018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49" name="Google Shape;149;p20"/>
          <p:cNvSpPr txBox="1"/>
          <p:nvPr/>
        </p:nvSpPr>
        <p:spPr>
          <a:xfrm>
            <a:off x="610500" y="4628625"/>
            <a:ext cx="7923000" cy="431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The biggest ROI isn’t “coding faster.” It’s reducing the hidden tax of rework + reliability + security debt created when autonomous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86C44C-FEC2-5445-040D-1477D12AA41B}"/>
              </a:ext>
            </a:extLst>
          </p:cNvPr>
          <p:cNvSpPr txBox="1"/>
          <p:nvPr/>
        </p:nvSpPr>
        <p:spPr>
          <a:xfrm>
            <a:off x="1460500" y="1059181"/>
            <a:ext cx="607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Pilot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BD73C8-C0EC-20D9-EDAF-EA53B5CA2D41}"/>
              </a:ext>
            </a:extLst>
          </p:cNvPr>
          <p:cNvCxnSpPr/>
          <p:nvPr/>
        </p:nvCxnSpPr>
        <p:spPr>
          <a:xfrm>
            <a:off x="1976301" y="1193800"/>
            <a:ext cx="493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46CE89E-4B62-81F6-DCF6-4CAED5BB640E}"/>
              </a:ext>
            </a:extLst>
          </p:cNvPr>
          <p:cNvSpPr txBox="1"/>
          <p:nvPr/>
        </p:nvSpPr>
        <p:spPr>
          <a:xfrm>
            <a:off x="2448884" y="1043519"/>
            <a:ext cx="3272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 </a:t>
            </a:r>
            <a:r>
              <a:rPr lang="en-US" dirty="0" err="1"/>
              <a:t>TRiSM</a:t>
            </a:r>
            <a:r>
              <a:rPr lang="en-US" dirty="0"/>
              <a:t> with Decision Gate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FFE0ED-948C-A4F4-8D77-195A954C3704}"/>
              </a:ext>
            </a:extLst>
          </p:cNvPr>
          <p:cNvCxnSpPr/>
          <p:nvPr/>
        </p:nvCxnSpPr>
        <p:spPr>
          <a:xfrm>
            <a:off x="4942923" y="1193800"/>
            <a:ext cx="493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7D2BC16-EF0D-3B60-B127-73C4D6D8F711}"/>
              </a:ext>
            </a:extLst>
          </p:cNvPr>
          <p:cNvSpPr txBox="1"/>
          <p:nvPr/>
        </p:nvSpPr>
        <p:spPr>
          <a:xfrm>
            <a:off x="5483270" y="1021767"/>
            <a:ext cx="712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58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The Evolving Role of a Developer</a:t>
            </a:r>
            <a:endParaRPr sz="2400" dirty="0"/>
          </a:p>
        </p:txBody>
      </p:sp>
      <p:sp>
        <p:nvSpPr>
          <p:cNvPr id="155" name="Google Shape;155;p21"/>
          <p:cNvSpPr txBox="1"/>
          <p:nvPr/>
        </p:nvSpPr>
        <p:spPr>
          <a:xfrm>
            <a:off x="412750" y="1122975"/>
            <a:ext cx="4083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Coder to Orchestrator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412750" y="1538475"/>
            <a:ext cx="5171400" cy="15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AI enables developers to co-create, shifting their role from writing every line of code to orchestrating intelligent agents - defining direction, setting constraints, and enforcing quality gates while agents handle execution.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48648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518252" y="2598950"/>
            <a:ext cx="28314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New Responsibilities</a:t>
            </a:r>
            <a:endParaRPr sz="1500" b="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518250" y="2898825"/>
            <a:ext cx="5171400" cy="1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15900" lvl="0" indent="-215900" algn="l" rtl="0">
              <a:lnSpc>
                <a:spcPct val="14864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>
                <a:solidFill>
                  <a:schemeClr val="dk1"/>
                </a:solidFill>
              </a:rPr>
              <a:t>Guiding AI-generated outputs and ensuring quality</a:t>
            </a:r>
            <a:endParaRPr sz="12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4864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>
                <a:solidFill>
                  <a:schemeClr val="dk1"/>
                </a:solidFill>
              </a:rPr>
              <a:t>Managing AI integration across development workflows</a:t>
            </a:r>
            <a:endParaRPr sz="12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4864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>
                <a:solidFill>
                  <a:schemeClr val="dk1"/>
                </a:solidFill>
              </a:rPr>
              <a:t>Refining technical requirements and specifications</a:t>
            </a:r>
            <a:endParaRPr sz="12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4864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>
                <a:solidFill>
                  <a:schemeClr val="dk1"/>
                </a:solidFill>
              </a:rPr>
              <a:t>Overseeing system architecture and integration</a:t>
            </a:r>
            <a:endParaRPr sz="1200" dirty="0">
              <a:solidFill>
                <a:schemeClr val="dk1"/>
              </a:solidFill>
            </a:endParaRPr>
          </a:p>
          <a:p>
            <a:pPr marL="215900" lvl="0" indent="-215900" algn="l" rtl="0">
              <a:lnSpc>
                <a:spcPct val="14864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>
                <a:solidFill>
                  <a:schemeClr val="dk1"/>
                </a:solidFill>
              </a:rPr>
              <a:t>Strategic decision-making and optimization</a:t>
            </a: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59" name="Google Shape;159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0125" y="0"/>
            <a:ext cx="36338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412750" y="4392575"/>
            <a:ext cx="48771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AI-native engineering is inevitable. Un-governed autonomy is optional.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b="1"/>
              <a:t>Key Benefits </a:t>
            </a:r>
            <a:endParaRPr sz="2420"/>
          </a:p>
        </p:txBody>
      </p:sp>
      <p:sp>
        <p:nvSpPr>
          <p:cNvPr id="166" name="Google Shape;166;p22"/>
          <p:cNvSpPr/>
          <p:nvPr/>
        </p:nvSpPr>
        <p:spPr>
          <a:xfrm>
            <a:off x="539428" y="1169714"/>
            <a:ext cx="3955500" cy="1698000"/>
          </a:xfrm>
          <a:prstGeom prst="roundRect">
            <a:avLst>
              <a:gd name="adj" fmla="val 136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693539" y="1323826"/>
            <a:ext cx="462300" cy="462300"/>
          </a:xfrm>
          <a:prstGeom prst="roundRect">
            <a:avLst>
              <a:gd name="adj" fmla="val 1235994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693539" y="1940124"/>
            <a:ext cx="17514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ontserrat"/>
              <a:buNone/>
            </a:pPr>
            <a:r>
              <a:rPr lang="en" sz="1400" b="1" i="0" u="none" strike="noStrike" cap="none">
                <a:solidFill>
                  <a:srgbClr val="E2E6E9"/>
                </a:solidFill>
              </a:rPr>
              <a:t>Automation</a:t>
            </a:r>
            <a:endParaRPr sz="1400" i="0" u="none" strike="noStrike" cap="none"/>
          </a:p>
        </p:txBody>
      </p:sp>
      <p:sp>
        <p:nvSpPr>
          <p:cNvPr id="169" name="Google Shape;169;p22"/>
          <p:cNvSpPr/>
          <p:nvPr/>
        </p:nvSpPr>
        <p:spPr>
          <a:xfrm>
            <a:off x="693550" y="2251400"/>
            <a:ext cx="3715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2E6E9"/>
                </a:solidFill>
              </a:rPr>
              <a:t>AI automates repetitive work allowing developers to focus on higher-value design and decisions.</a:t>
            </a:r>
            <a:endParaRPr sz="1200">
              <a:solidFill>
                <a:srgbClr val="E2E6E9"/>
              </a:solidFill>
            </a:endParaRPr>
          </a:p>
          <a:p>
            <a:pPr marL="0" marR="0" lvl="0" indent="0" algn="l" rtl="0">
              <a:lnSpc>
                <a:spcPct val="152631"/>
              </a:lnSpc>
              <a:spcBef>
                <a:spcPts val="120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Source Sans 3"/>
              <a:buNone/>
            </a:pPr>
            <a:endParaRPr sz="1200">
              <a:solidFill>
                <a:srgbClr val="E2E6E9"/>
              </a:solidFill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4648944" y="1169714"/>
            <a:ext cx="3955500" cy="1698000"/>
          </a:xfrm>
          <a:prstGeom prst="roundRect">
            <a:avLst>
              <a:gd name="adj" fmla="val 1362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4803056" y="1323826"/>
            <a:ext cx="462300" cy="462300"/>
          </a:xfrm>
          <a:prstGeom prst="roundRect">
            <a:avLst>
              <a:gd name="adj" fmla="val 1235994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4803056" y="1940124"/>
            <a:ext cx="17514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ontserrat"/>
              <a:buNone/>
            </a:pPr>
            <a:r>
              <a:rPr lang="en" sz="1400" b="1" i="0" u="none" strike="noStrike" cap="none">
                <a:solidFill>
                  <a:srgbClr val="E2E6E9"/>
                </a:solidFill>
              </a:rPr>
              <a:t>Improved Quality</a:t>
            </a:r>
            <a:endParaRPr sz="1400" i="0" u="none" strike="noStrike" cap="none"/>
          </a:p>
        </p:txBody>
      </p:sp>
      <p:sp>
        <p:nvSpPr>
          <p:cNvPr id="173" name="Google Shape;173;p22"/>
          <p:cNvSpPr/>
          <p:nvPr/>
        </p:nvSpPr>
        <p:spPr>
          <a:xfrm>
            <a:off x="4803056" y="2251398"/>
            <a:ext cx="36474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Source Sans 3"/>
              <a:buNone/>
            </a:pPr>
            <a:r>
              <a:rPr lang="en" sz="1200" i="0" u="none" strike="noStrike" cap="none">
                <a:solidFill>
                  <a:srgbClr val="E2E6E9"/>
                </a:solidFill>
              </a:rPr>
              <a:t>Early bug detection, comprehensive testing coverage, and optimized code reduce vulnerabilities and errors.</a:t>
            </a:r>
            <a:endParaRPr sz="1200" i="0" u="none" strike="noStrike" cap="none"/>
          </a:p>
        </p:txBody>
      </p:sp>
      <p:sp>
        <p:nvSpPr>
          <p:cNvPr id="174" name="Google Shape;174;p22"/>
          <p:cNvSpPr/>
          <p:nvPr/>
        </p:nvSpPr>
        <p:spPr>
          <a:xfrm>
            <a:off x="539428" y="3021583"/>
            <a:ext cx="3955500" cy="1698000"/>
          </a:xfrm>
          <a:prstGeom prst="roundRect">
            <a:avLst>
              <a:gd name="adj" fmla="val 1362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693539" y="3175694"/>
            <a:ext cx="462300" cy="462300"/>
          </a:xfrm>
          <a:prstGeom prst="roundRect">
            <a:avLst>
              <a:gd name="adj" fmla="val 1235994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693554" y="3792000"/>
            <a:ext cx="25824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ontserrat"/>
              <a:buNone/>
            </a:pPr>
            <a:r>
              <a:rPr lang="en" sz="1400" b="1" i="0" u="none" strike="noStrike" cap="none">
                <a:solidFill>
                  <a:srgbClr val="E2E6E9"/>
                </a:solidFill>
              </a:rPr>
              <a:t>Accelerated Delivery</a:t>
            </a:r>
            <a:endParaRPr sz="1400" i="0" u="none" strike="noStrike" cap="none"/>
          </a:p>
        </p:txBody>
      </p:sp>
      <p:sp>
        <p:nvSpPr>
          <p:cNvPr id="177" name="Google Shape;177;p22"/>
          <p:cNvSpPr/>
          <p:nvPr/>
        </p:nvSpPr>
        <p:spPr>
          <a:xfrm>
            <a:off x="693539" y="4103266"/>
            <a:ext cx="36474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Source Sans 3"/>
              <a:buNone/>
            </a:pPr>
            <a:r>
              <a:rPr lang="en" sz="1200" i="0" u="none" strike="noStrike" cap="none">
                <a:solidFill>
                  <a:srgbClr val="E2E6E9"/>
                </a:solidFill>
              </a:rPr>
              <a:t>Faster development cycles, quicker time-to-market, and rapid iteration based on accurate predictions.</a:t>
            </a:r>
            <a:endParaRPr sz="1200" i="0" u="none" strike="noStrike" cap="none"/>
          </a:p>
        </p:txBody>
      </p:sp>
      <p:sp>
        <p:nvSpPr>
          <p:cNvPr id="178" name="Google Shape;178;p22"/>
          <p:cNvSpPr/>
          <p:nvPr/>
        </p:nvSpPr>
        <p:spPr>
          <a:xfrm>
            <a:off x="4648944" y="3021583"/>
            <a:ext cx="3955500" cy="1698000"/>
          </a:xfrm>
          <a:prstGeom prst="roundRect">
            <a:avLst>
              <a:gd name="adj" fmla="val 1362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4803056" y="3175694"/>
            <a:ext cx="462300" cy="462300"/>
          </a:xfrm>
          <a:prstGeom prst="roundRect">
            <a:avLst>
              <a:gd name="adj" fmla="val 1235994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4803056" y="3791992"/>
            <a:ext cx="17514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ontserrat"/>
              <a:buNone/>
            </a:pPr>
            <a:r>
              <a:rPr lang="en" sz="1400" b="1" i="0" u="none" strike="noStrike" cap="none">
                <a:solidFill>
                  <a:srgbClr val="E2E6E9"/>
                </a:solidFill>
              </a:rPr>
              <a:t>Democratization</a:t>
            </a:r>
            <a:endParaRPr sz="1400" i="0" u="none" strike="noStrike" cap="none"/>
          </a:p>
        </p:txBody>
      </p:sp>
      <p:sp>
        <p:nvSpPr>
          <p:cNvPr id="181" name="Google Shape;181;p22"/>
          <p:cNvSpPr/>
          <p:nvPr/>
        </p:nvSpPr>
        <p:spPr>
          <a:xfrm>
            <a:off x="4803056" y="4103266"/>
            <a:ext cx="36474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Source Sans 3"/>
              <a:buNone/>
            </a:pPr>
            <a:r>
              <a:rPr lang="en" sz="1200" i="0" u="none" strike="noStrike" cap="none">
                <a:solidFill>
                  <a:srgbClr val="E2E6E9"/>
                </a:solidFill>
              </a:rPr>
              <a:t>No-code/low-code platforms enable non-technical users to build AI-powered applications with ease.</a:t>
            </a:r>
            <a:endParaRPr sz="1200" i="0" u="none" strike="noStrike" cap="none"/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5" y="1364650"/>
            <a:ext cx="380649" cy="38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254" y="1383025"/>
            <a:ext cx="343900" cy="3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682" y="3228033"/>
            <a:ext cx="343900" cy="3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3875" y="3218013"/>
            <a:ext cx="380649" cy="38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486</Words>
  <Application>Microsoft Office PowerPoint</Application>
  <PresentationFormat>On-screen Show (16:9)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Montserrat</vt:lpstr>
      <vt:lpstr>Source Sans 3</vt:lpstr>
      <vt:lpstr>Comfortaa</vt:lpstr>
      <vt:lpstr>Simple Light</vt:lpstr>
      <vt:lpstr>AI Native Software Engineering  (AINSE)- What changes when AI Starts Developing Softwares? </vt:lpstr>
      <vt:lpstr>What is AINSE?</vt:lpstr>
      <vt:lpstr>AI in Development?</vt:lpstr>
      <vt:lpstr>The Business Problem</vt:lpstr>
      <vt:lpstr>AI Applications Across Development</vt:lpstr>
      <vt:lpstr>AI Transforming the SDLC</vt:lpstr>
      <vt:lpstr>Strategic Recommendation</vt:lpstr>
      <vt:lpstr>The Evolving Role of a Developer</vt:lpstr>
      <vt:lpstr>Key Benefits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sunayana hazarika</dc:creator>
  <cp:lastModifiedBy>Sunayana Hazarika</cp:lastModifiedBy>
  <cp:revision>1</cp:revision>
  <dcterms:modified xsi:type="dcterms:W3CDTF">2026-02-11T18:57:44Z</dcterms:modified>
</cp:coreProperties>
</file>